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60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14" autoAdjust="0"/>
    <p:restoredTop sz="86375" autoAdjust="0"/>
  </p:normalViewPr>
  <p:slideViewPr>
    <p:cSldViewPr>
      <p:cViewPr varScale="1">
        <p:scale>
          <a:sx n="69" d="100"/>
          <a:sy n="69" d="100"/>
        </p:scale>
        <p:origin x="-1196" y="-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692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116" y="-6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514011D-48FA-40D4-9C00-79C77FAC49ED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89CE5-39B0-4B82-B441-2AFCAEB1A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7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DD5514-073B-42AE-8D3D-96E4FCD3D709}" type="datetimeFigureOut">
              <a:rPr lang="en-US" smtClean="0"/>
              <a:t>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D754C-81C5-4813-AD9F-6AAA9051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# </a:t>
            </a:r>
            <a:fld id="{040361C3-6655-486F-A70D-738A451CEA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5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8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9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9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2824" y="1397097"/>
            <a:ext cx="8384793" cy="4851302"/>
            <a:chOff x="378206" y="1397004"/>
            <a:chExt cx="8384793" cy="4698761"/>
          </a:xfrm>
        </p:grpSpPr>
        <p:sp>
          <p:nvSpPr>
            <p:cNvPr id="7" name="Freeform 6"/>
            <p:cNvSpPr/>
            <p:nvPr/>
          </p:nvSpPr>
          <p:spPr>
            <a:xfrm>
              <a:off x="3406636" y="1427175"/>
              <a:ext cx="2313457" cy="756977"/>
            </a:xfrm>
            <a:custGeom>
              <a:avLst/>
              <a:gdLst>
                <a:gd name="connsiteX0" fmla="*/ 0 w 2313457"/>
                <a:gd name="connsiteY0" fmla="*/ 0 h 756977"/>
                <a:gd name="connsiteX1" fmla="*/ 2313457 w 2313457"/>
                <a:gd name="connsiteY1" fmla="*/ 0 h 756977"/>
                <a:gd name="connsiteX2" fmla="*/ 2313457 w 2313457"/>
                <a:gd name="connsiteY2" fmla="*/ 756977 h 756977"/>
                <a:gd name="connsiteX3" fmla="*/ 0 w 2313457"/>
                <a:gd name="connsiteY3" fmla="*/ 756977 h 756977"/>
                <a:gd name="connsiteX4" fmla="*/ 0 w 2313457"/>
                <a:gd name="connsiteY4" fmla="*/ 0 h 75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756977">
                  <a:moveTo>
                    <a:pt x="0" y="0"/>
                  </a:moveTo>
                  <a:lnTo>
                    <a:pt x="2313457" y="0"/>
                  </a:lnTo>
                  <a:lnTo>
                    <a:pt x="2313457" y="756977"/>
                  </a:lnTo>
                  <a:lnTo>
                    <a:pt x="0" y="7569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Council</a:t>
              </a:r>
              <a:endParaRPr lang="en-US" sz="2000" b="1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5585551" y="1397004"/>
              <a:ext cx="3177448" cy="787148"/>
            </a:xfrm>
            <a:custGeom>
              <a:avLst/>
              <a:gdLst>
                <a:gd name="connsiteX0" fmla="*/ 0 w 3177448"/>
                <a:gd name="connsiteY0" fmla="*/ 0 h 967336"/>
                <a:gd name="connsiteX1" fmla="*/ 3177448 w 3177448"/>
                <a:gd name="connsiteY1" fmla="*/ 0 h 967336"/>
                <a:gd name="connsiteX2" fmla="*/ 3177448 w 3177448"/>
                <a:gd name="connsiteY2" fmla="*/ 967336 h 967336"/>
                <a:gd name="connsiteX3" fmla="*/ 0 w 3177448"/>
                <a:gd name="connsiteY3" fmla="*/ 967336 h 967336"/>
                <a:gd name="connsiteX4" fmla="*/ 0 w 3177448"/>
                <a:gd name="connsiteY4" fmla="*/ 0 h 96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7448" h="967336">
                  <a:moveTo>
                    <a:pt x="0" y="0"/>
                  </a:moveTo>
                  <a:lnTo>
                    <a:pt x="3177448" y="0"/>
                  </a:lnTo>
                  <a:lnTo>
                    <a:pt x="3177448" y="967336"/>
                  </a:lnTo>
                  <a:lnTo>
                    <a:pt x="0" y="9673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7620" rIns="30480" bIns="762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Oversees all aspects of LCR.  Council consists of President, VP, Treasurer, </a:t>
              </a:r>
              <a:r>
                <a:rPr lang="en-US" sz="1400" kern="1200" dirty="0" smtClean="0"/>
                <a:t>Secretary </a:t>
              </a:r>
              <a:r>
                <a:rPr lang="en-US" sz="1400" kern="1200" dirty="0" smtClean="0"/>
                <a:t>and each committee </a:t>
              </a:r>
              <a:r>
                <a:rPr lang="en-US" sz="1400" dirty="0" smtClean="0"/>
                <a:t>chair</a:t>
              </a:r>
              <a:r>
                <a:rPr lang="en-US" sz="1400" kern="1200" dirty="0" smtClean="0"/>
                <a:t>.  </a:t>
              </a:r>
              <a:r>
                <a:rPr lang="en-US" sz="1400" kern="1200" dirty="0" smtClean="0"/>
                <a:t>Lead Pastor is a non-voting member.  </a:t>
              </a:r>
              <a:endParaRPr lang="en-US" sz="140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6091382" y="2700781"/>
              <a:ext cx="2313457" cy="683599"/>
            </a:xfrm>
            <a:custGeom>
              <a:avLst/>
              <a:gdLst>
                <a:gd name="connsiteX0" fmla="*/ 0 w 2313457"/>
                <a:gd name="connsiteY0" fmla="*/ 0 h 683599"/>
                <a:gd name="connsiteX1" fmla="*/ 2313457 w 2313457"/>
                <a:gd name="connsiteY1" fmla="*/ 0 h 683599"/>
                <a:gd name="connsiteX2" fmla="*/ 2313457 w 2313457"/>
                <a:gd name="connsiteY2" fmla="*/ 683599 h 683599"/>
                <a:gd name="connsiteX3" fmla="*/ 0 w 2313457"/>
                <a:gd name="connsiteY3" fmla="*/ 683599 h 683599"/>
                <a:gd name="connsiteX4" fmla="*/ 0 w 2313457"/>
                <a:gd name="connsiteY4" fmla="*/ 0 h 6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683599">
                  <a:moveTo>
                    <a:pt x="0" y="0"/>
                  </a:moveTo>
                  <a:lnTo>
                    <a:pt x="2313457" y="0"/>
                  </a:lnTo>
                  <a:lnTo>
                    <a:pt x="2313457" y="683599"/>
                  </a:lnTo>
                  <a:lnTo>
                    <a:pt x="0" y="6835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Pastor</a:t>
              </a:r>
              <a:endParaRPr lang="en-US" sz="2000" b="1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6091382" y="3323239"/>
              <a:ext cx="2671617" cy="2772526"/>
            </a:xfrm>
            <a:custGeom>
              <a:avLst/>
              <a:gdLst>
                <a:gd name="connsiteX0" fmla="*/ 0 w 2454955"/>
                <a:gd name="connsiteY0" fmla="*/ 0 h 2570479"/>
                <a:gd name="connsiteX1" fmla="*/ 2454955 w 2454955"/>
                <a:gd name="connsiteY1" fmla="*/ 0 h 2570479"/>
                <a:gd name="connsiteX2" fmla="*/ 2454955 w 2454955"/>
                <a:gd name="connsiteY2" fmla="*/ 2570479 h 2570479"/>
                <a:gd name="connsiteX3" fmla="*/ 0 w 2454955"/>
                <a:gd name="connsiteY3" fmla="*/ 2570479 h 2570479"/>
                <a:gd name="connsiteX4" fmla="*/ 0 w 2454955"/>
                <a:gd name="connsiteY4" fmla="*/ 0 h 257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4955" h="2570479">
                  <a:moveTo>
                    <a:pt x="0" y="0"/>
                  </a:moveTo>
                  <a:lnTo>
                    <a:pt x="2454955" y="0"/>
                  </a:lnTo>
                  <a:lnTo>
                    <a:pt x="2454955" y="2570479"/>
                  </a:lnTo>
                  <a:lnTo>
                    <a:pt x="0" y="25704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Planning/preparing services, preaching, Supervisor for </a:t>
              </a:r>
              <a:r>
                <a:rPr lang="en-US" sz="1400" kern="1200" dirty="0" smtClean="0"/>
                <a:t>staff (includes Office Administrator, P/T Youth Coordinator, </a:t>
              </a:r>
              <a:r>
                <a:rPr lang="en-US" sz="1400" kern="1200" dirty="0" smtClean="0"/>
                <a:t>custodians, Director of Contemporary music  and Director of Traditional Music.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Visit </a:t>
              </a:r>
              <a:r>
                <a:rPr lang="en-US" sz="1400" kern="1200" dirty="0" smtClean="0"/>
                <a:t>shut-ins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lead bible study</a:t>
              </a:r>
              <a:endParaRPr lang="en-US" sz="140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Marriage/Funerals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Teachings of First Communion and Confirmation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Spiritual counsel for </a:t>
              </a:r>
              <a:r>
                <a:rPr lang="en-US" sz="1400" kern="1200" dirty="0" smtClean="0"/>
                <a:t>members as needed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8206" y="3807841"/>
              <a:ext cx="3199329" cy="802529"/>
            </a:xfrm>
            <a:custGeom>
              <a:avLst/>
              <a:gdLst>
                <a:gd name="connsiteX0" fmla="*/ 0 w 3725870"/>
                <a:gd name="connsiteY0" fmla="*/ 0 h 802529"/>
                <a:gd name="connsiteX1" fmla="*/ 3725870 w 3725870"/>
                <a:gd name="connsiteY1" fmla="*/ 0 h 802529"/>
                <a:gd name="connsiteX2" fmla="*/ 3725870 w 3725870"/>
                <a:gd name="connsiteY2" fmla="*/ 802529 h 802529"/>
                <a:gd name="connsiteX3" fmla="*/ 0 w 3725870"/>
                <a:gd name="connsiteY3" fmla="*/ 802529 h 802529"/>
                <a:gd name="connsiteX4" fmla="*/ 0 w 3725870"/>
                <a:gd name="connsiteY4" fmla="*/ 0 h 80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870" h="802529">
                  <a:moveTo>
                    <a:pt x="0" y="0"/>
                  </a:moveTo>
                  <a:lnTo>
                    <a:pt x="3725870" y="0"/>
                  </a:lnTo>
                  <a:lnTo>
                    <a:pt x="3725870" y="802529"/>
                  </a:lnTo>
                  <a:lnTo>
                    <a:pt x="0" y="80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Committees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(see slide #2 for detail)</a:t>
              </a:r>
              <a:endParaRPr lang="en-US" sz="16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582153" y="4191000"/>
            <a:ext cx="98121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63364" y="2175688"/>
            <a:ext cx="8636" cy="201531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63364" y="2590800"/>
            <a:ext cx="268936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252728" y="2590800"/>
            <a:ext cx="0" cy="2086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61050" y="2198293"/>
            <a:ext cx="2345278" cy="985051"/>
            <a:chOff x="828710" y="1524450"/>
            <a:chExt cx="2051811" cy="707191"/>
          </a:xfrm>
        </p:grpSpPr>
        <p:sp>
          <p:nvSpPr>
            <p:cNvPr id="26" name="Rectangle 25"/>
            <p:cNvSpPr/>
            <p:nvPr/>
          </p:nvSpPr>
          <p:spPr>
            <a:xfrm>
              <a:off x="828711" y="1524450"/>
              <a:ext cx="2051810" cy="70635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828710" y="1525288"/>
              <a:ext cx="2051811" cy="706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Management and oversight of all income, reporting and expenditures for Endowment </a:t>
              </a:r>
              <a:r>
                <a:rPr lang="en-US" sz="1400" kern="1200" dirty="0" smtClean="0"/>
                <a:t>funds</a:t>
              </a:r>
              <a:r>
                <a:rPr lang="en-US" sz="1400" dirty="0" smtClean="0"/>
                <a:t>.  This Board is independent of Council.</a:t>
              </a:r>
              <a:endParaRPr lang="en-US" sz="1400" kern="1200" dirty="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435651" y="1466127"/>
            <a:ext cx="2313457" cy="74367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Endowment Board</a:t>
            </a:r>
            <a:endParaRPr lang="en-US" sz="2000" b="1" kern="1200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5486400" y="3457104"/>
            <a:ext cx="609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486400" y="3457104"/>
            <a:ext cx="0" cy="24102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4953000" y="5867400"/>
            <a:ext cx="533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39"/>
          <p:cNvSpPr/>
          <p:nvPr/>
        </p:nvSpPr>
        <p:spPr>
          <a:xfrm>
            <a:off x="2715743" y="5562600"/>
            <a:ext cx="2313457" cy="8382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Staff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#3 for detail)</a:t>
            </a:r>
            <a:endParaRPr lang="en-US" sz="1600" kern="1200" dirty="0"/>
          </a:p>
        </p:txBody>
      </p:sp>
      <p:sp>
        <p:nvSpPr>
          <p:cNvPr id="41" name="Freeform 40"/>
          <p:cNvSpPr/>
          <p:nvPr/>
        </p:nvSpPr>
        <p:spPr>
          <a:xfrm>
            <a:off x="420214" y="5029200"/>
            <a:ext cx="2018185" cy="10668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Other active groups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#4 for detail)</a:t>
            </a:r>
            <a:endParaRPr lang="en-US" sz="1600" kern="12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572000" y="4191000"/>
            <a:ext cx="0" cy="9906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2362201" y="5181600"/>
            <a:ext cx="2201163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40361C3-6655-486F-A70D-738A451CEA8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</a:t>
            </a:r>
            <a:r>
              <a:rPr lang="en-US" dirty="0" smtClean="0"/>
              <a:t>Chart - </a:t>
            </a:r>
            <a:r>
              <a:rPr lang="en-US" b="1" dirty="0" smtClean="0"/>
              <a:t>COMMITTEES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401297" y="1364533"/>
            <a:ext cx="1574800" cy="683770"/>
          </a:xfrm>
          <a:prstGeom prst="rect">
            <a:avLst/>
          </a:prstGeom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700" tIns="12700" rIns="12700" bIns="5920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solidFill>
                  <a:schemeClr val="bg1"/>
                </a:solidFill>
              </a:rPr>
              <a:t>Finance</a:t>
            </a:r>
            <a:endParaRPr lang="en-US" sz="2000" b="1" kern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5897" y="1960416"/>
            <a:ext cx="1600200" cy="326858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Financial Statements Accuracy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Prepare Budget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Manage Memorials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Advise on Financial issues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Insure completion of Annual Audit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Chair manages member pledges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Insures membership is updated.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28497" y="1999672"/>
            <a:ext cx="1600200" cy="253915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Supports </a:t>
            </a:r>
            <a:r>
              <a:rPr lang="en-US" sz="1400" dirty="0"/>
              <a:t>Youth Director / Pastor in First Communion, Confirmation, Sunday School, Youth Night, Nursery, Mission Trips, Youth Gathering and Youth </a:t>
            </a:r>
            <a:r>
              <a:rPr lang="en-US" sz="1400" dirty="0" smtClean="0"/>
              <a:t>Fundraising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Library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3886200" y="1314407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Building and Grounds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906497" y="1997642"/>
            <a:ext cx="1600200" cy="290848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Oversees </a:t>
            </a:r>
            <a:r>
              <a:rPr lang="en-US" sz="1400" dirty="0"/>
              <a:t>repairs, new purchases and disposals of </a:t>
            </a:r>
            <a:r>
              <a:rPr lang="en-US" sz="1400" dirty="0" smtClean="0"/>
              <a:t>assets / property </a:t>
            </a:r>
            <a:r>
              <a:rPr lang="en-US" sz="1400" dirty="0"/>
              <a:t>related to </a:t>
            </a:r>
            <a:r>
              <a:rPr lang="en-US" sz="1400" dirty="0" smtClean="0"/>
              <a:t>the church building </a:t>
            </a:r>
            <a:r>
              <a:rPr lang="en-US" sz="1400" dirty="0"/>
              <a:t>and </a:t>
            </a:r>
            <a:r>
              <a:rPr lang="en-US" sz="1400" dirty="0" smtClean="0"/>
              <a:t>grounds.  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Insurance </a:t>
            </a:r>
            <a:r>
              <a:rPr lang="en-US" sz="1400" dirty="0"/>
              <a:t>contracts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Equipment contracts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Manages Lawn Mowing volunteers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613400" y="1295400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Worship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656303" y="1960416"/>
            <a:ext cx="1531897" cy="253915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Purchases </a:t>
            </a:r>
            <a:r>
              <a:rPr lang="en-US" sz="1400" dirty="0"/>
              <a:t>and prepares </a:t>
            </a:r>
            <a:r>
              <a:rPr lang="en-US" sz="1400" dirty="0" smtClean="0"/>
              <a:t>bread/wine </a:t>
            </a:r>
            <a:r>
              <a:rPr lang="en-US" sz="1400" dirty="0"/>
              <a:t>for each </a:t>
            </a:r>
            <a:r>
              <a:rPr lang="en-US" sz="1400" dirty="0" smtClean="0"/>
              <a:t>service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Oversees duties and schedules volunteers of Readers</a:t>
            </a:r>
            <a:r>
              <a:rPr lang="en-US" sz="1400" dirty="0"/>
              <a:t>, W</a:t>
            </a:r>
            <a:r>
              <a:rPr lang="en-US" sz="1400" dirty="0" smtClean="0"/>
              <a:t>orship Assistants, Ushers/greeters, and Altar Group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>
            <a:off x="7361382" y="1300552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Community Outreach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7382533" y="1990436"/>
            <a:ext cx="1600200" cy="3770263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Green Team –  management of Nature Preserve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Living Faith Lutheran Church meals.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Various fundraisers for the community: Lutheran World Relief, Hospitality Center, Living Faith and Racine Food Pantries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Home Instead Senior Care – Be a Santa to a Senior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133600" y="5151299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Membership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152072" y="5835069"/>
            <a:ext cx="1574800" cy="73866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Organizes various events for church members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886200" y="5075099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Nominating</a:t>
            </a:r>
            <a:endParaRPr lang="en-US" sz="20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3918528" y="5743652"/>
            <a:ext cx="1533236" cy="52322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Fills open Council and Committees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56303" y="4876800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Stewardship</a:t>
            </a:r>
            <a:endParaRPr lang="en-US" sz="20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5679395" y="5536117"/>
            <a:ext cx="1533236" cy="95410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Organizes and executes annual Stewardship Campaign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40361C3-6655-486F-A70D-738A451CEA8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75897" y="1295400"/>
            <a:ext cx="1600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Finance</a:t>
            </a:r>
            <a:endParaRPr lang="en-US" sz="2000" b="1" dirty="0"/>
          </a:p>
        </p:txBody>
      </p:sp>
      <p:sp>
        <p:nvSpPr>
          <p:cNvPr id="61" name="Rectangle 60"/>
          <p:cNvSpPr/>
          <p:nvPr/>
        </p:nvSpPr>
        <p:spPr>
          <a:xfrm>
            <a:off x="2110024" y="1309254"/>
            <a:ext cx="1623776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Youth / Parish Ed.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39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</a:t>
            </a:r>
            <a:r>
              <a:rPr lang="en-US" dirty="0" smtClean="0"/>
              <a:t>Chart - </a:t>
            </a:r>
            <a:r>
              <a:rPr lang="en-US" b="1" dirty="0" smtClean="0"/>
              <a:t>STAFF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5897" y="2152607"/>
            <a:ext cx="1600200" cy="380873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Responsible for proper recording of financials, payroll, petty cash, taxes,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Working with the Pastor, creates worship slides and print documents as well as “The Cross” which is LCR’s communication document.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Updates church website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M</a:t>
            </a:r>
            <a:r>
              <a:rPr lang="en-US" sz="1400" dirty="0" smtClean="0"/>
              <a:t>anages the admin duties for the church.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28497" y="2163897"/>
            <a:ext cx="1600200" cy="2893100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Currently 2 custodians manage the opening and closing of church, repairs, and cleaning of building.  Works with the Building and Grounds Committee for larger repairs of the church and grounds.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3810000" y="1466807"/>
            <a:ext cx="1574800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Worship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830297" y="2362200"/>
            <a:ext cx="1600200" cy="138499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Pastor, plans, selects and executes music for the traditional service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537198" y="1447799"/>
            <a:ext cx="1747983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Worship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580103" y="2425005"/>
            <a:ext cx="1705078" cy="138499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Pastor, plans, selects and executes music for the </a:t>
            </a:r>
            <a:r>
              <a:rPr lang="en-US" sz="1400" dirty="0"/>
              <a:t>c</a:t>
            </a:r>
            <a:r>
              <a:rPr lang="en-US" sz="1400" dirty="0" smtClean="0"/>
              <a:t>ontemporary service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>
            <a:off x="7361382" y="1452951"/>
            <a:ext cx="1574800" cy="97255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Temporary P/T Youth Coordinator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7398327" y="2425507"/>
            <a:ext cx="1600200" cy="398570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Coordinates and manages Sunday School (including training teachers)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Oversight of Confirmation (lead by Mt. Pleasant Lutheran Church)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Plans and executes Youth Night and Mission Trips, Youth Gatherings, and fundraisers associated with these events.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See Job Description for specifics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40361C3-6655-486F-A70D-738A451CEA8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75896" y="1371599"/>
            <a:ext cx="1681503" cy="78100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Office Administrator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2128498" y="1382890"/>
            <a:ext cx="1600200" cy="78100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</a:t>
            </a:r>
            <a:r>
              <a:rPr lang="en-US" dirty="0" smtClean="0"/>
              <a:t>Chart – </a:t>
            </a:r>
            <a:r>
              <a:rPr lang="en-US" b="1" dirty="0" smtClean="0"/>
              <a:t>OTHER ACTIVE GROUPS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676400" y="2057400"/>
            <a:ext cx="1600200" cy="233910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ELCA Neighborhood Camp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Prime Timers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Women of Resurrection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Book Club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Various </a:t>
            </a:r>
            <a:r>
              <a:rPr lang="en-US" sz="1400" dirty="0"/>
              <a:t>Q</a:t>
            </a:r>
            <a:r>
              <a:rPr lang="en-US" sz="1400" dirty="0" smtClean="0"/>
              <a:t>uilter Groups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76800" y="2057400"/>
            <a:ext cx="1905000" cy="110799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RACY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Racine Interfaith Coalition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Book Club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01800" y="1371181"/>
            <a:ext cx="1574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b="1" dirty="0" smtClean="0"/>
              <a:t>LCR Member Groups</a:t>
            </a:r>
            <a:endParaRPr lang="en-US" sz="2000" b="1" dirty="0"/>
          </a:p>
        </p:txBody>
      </p:sp>
      <p:sp>
        <p:nvSpPr>
          <p:cNvPr id="25" name="Rectangle 24"/>
          <p:cNvSpPr/>
          <p:nvPr/>
        </p:nvSpPr>
        <p:spPr>
          <a:xfrm>
            <a:off x="4876800" y="1371181"/>
            <a:ext cx="1905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b="1" dirty="0" smtClean="0"/>
              <a:t>LCR Participates in </a:t>
            </a:r>
            <a:endParaRPr lang="en-US" sz="20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As of 1/15/2023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040361C3-6655-486F-A70D-738A451CEA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565</Words>
  <Application>Microsoft Office PowerPoint</Application>
  <PresentationFormat>On-screen Show (4:3)</PresentationFormat>
  <Paragraphs>90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Jacobson</dc:creator>
  <cp:lastModifiedBy>Dawn Jacobson</cp:lastModifiedBy>
  <cp:revision>91</cp:revision>
  <cp:lastPrinted>2023-01-15T23:57:21Z</cp:lastPrinted>
  <dcterms:created xsi:type="dcterms:W3CDTF">2023-01-03T21:09:43Z</dcterms:created>
  <dcterms:modified xsi:type="dcterms:W3CDTF">2023-01-16T04:50:05Z</dcterms:modified>
</cp:coreProperties>
</file>